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ahG44FiHYkLpSbcYGBWelLYnh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6EF89A-2AA2-4E4C-9C39-305FD4796078}">
  <a:tblStyle styleId="{476EF89A-2AA2-4E4C-9C39-305FD4796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a048dcfa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a048dcfa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a048dcfa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a048dcfa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a048dcfa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a048dcfa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048dcfa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048dcfa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a048dcfa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a048dcfa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a048dcfa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a048dcfa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a048dcfa2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a048dcfa2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a81946ff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ca81946ff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a048dcfa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a048dcfa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048dcfa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7a048dcfa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a048dcf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a048dcfa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lly42Rose/sirius-stt-bo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khodnov17/sirius-st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inf.jku.at/publications/older/2604.pdf" TargetMode="External"/><Relationship Id="rId3" Type="http://schemas.openxmlformats.org/officeDocument/2006/relationships/hyperlink" Target="https://arxiv.org/pdf/1512.02595.pdf" TargetMode="External"/><Relationship Id="rId7" Type="http://schemas.openxmlformats.org/officeDocument/2006/relationships/hyperlink" Target="https://arxiv.org/abs/1907.0661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503.03535.pdf" TargetMode="External"/><Relationship Id="rId5" Type="http://schemas.openxmlformats.org/officeDocument/2006/relationships/hyperlink" Target="https://arxiv.org/pdf/1904.08779.pdf" TargetMode="External"/><Relationship Id="rId4" Type="http://schemas.openxmlformats.org/officeDocument/2006/relationships/hyperlink" Target="https://arxiv.org/pdf/1408.2873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voice.mozilla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nakers4/open_stt" TargetMode="External"/><Relationship Id="rId4" Type="http://schemas.openxmlformats.org/officeDocument/2006/relationships/hyperlink" Target="https://openslr.org/96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/>
              <a:t>Sirius Speech-to-Text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ru-RU" dirty="0"/>
              <a:t>Реализация DNN модели для распознавания русской речи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-RU" dirty="0"/>
              <a:t>Сириус, </a:t>
            </a:r>
            <a:r>
              <a:rPr lang="en-US" dirty="0"/>
              <a:t>25 </a:t>
            </a:r>
            <a:r>
              <a:rPr lang="ru-RU" dirty="0"/>
              <a:t>марта 2021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a048dcfa2_1_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Spectrogram Augmentations</a:t>
            </a:r>
            <a:endParaRPr/>
          </a:p>
        </p:txBody>
      </p:sp>
      <p:pic>
        <p:nvPicPr>
          <p:cNvPr id="168" name="Google Shape;168;g7a048dcfa2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25" y="2407413"/>
            <a:ext cx="4980225" cy="33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7a048dcfa2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740" y="2386525"/>
            <a:ext cx="5068660" cy="34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7a048dcfa2_1_2"/>
          <p:cNvSpPr txBox="1"/>
          <p:nvPr/>
        </p:nvSpPr>
        <p:spPr>
          <a:xfrm>
            <a:off x="935950" y="1480500"/>
            <a:ext cx="7062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#model #augmentations #spectrogram</a:t>
            </a: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7a048dcfa2_1_2"/>
          <p:cNvSpPr/>
          <p:nvPr/>
        </p:nvSpPr>
        <p:spPr>
          <a:xfrm>
            <a:off x="5726625" y="3610225"/>
            <a:ext cx="961200" cy="42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048dcfa2_0_50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Audio Augmentations</a:t>
            </a:r>
            <a:endParaRPr/>
          </a:p>
        </p:txBody>
      </p:sp>
      <p:pic>
        <p:nvPicPr>
          <p:cNvPr id="177" name="Google Shape;177;g7a048dcfa2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843225"/>
            <a:ext cx="9917221" cy="48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7a048dcfa2_0_50"/>
          <p:cNvSpPr txBox="1"/>
          <p:nvPr/>
        </p:nvSpPr>
        <p:spPr>
          <a:xfrm>
            <a:off x="838200" y="1227625"/>
            <a:ext cx="830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#model #augmentations #audio</a:t>
            </a: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a048dcfa2_0_45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Модель: Beam Search</a:t>
            </a:r>
            <a:endParaRPr/>
          </a:p>
        </p:txBody>
      </p:sp>
      <p:pic>
        <p:nvPicPr>
          <p:cNvPr id="184" name="Google Shape;184;g7a048dcfa2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00" y="1836723"/>
            <a:ext cx="9743749" cy="4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7a048dcfa2_0_45"/>
          <p:cNvSpPr txBox="1"/>
          <p:nvPr/>
        </p:nvSpPr>
        <p:spPr>
          <a:xfrm>
            <a:off x="898900" y="1221125"/>
            <a:ext cx="1014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#model #beam_search</a:t>
            </a: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a048dcfa2_0_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Модель: Beam Search + LM</a:t>
            </a:r>
            <a:endParaRPr/>
          </a:p>
        </p:txBody>
      </p:sp>
      <p:sp>
        <p:nvSpPr>
          <p:cNvPr id="191" name="Google Shape;191;g7a048dcfa2_0_64"/>
          <p:cNvSpPr txBox="1"/>
          <p:nvPr/>
        </p:nvSpPr>
        <p:spPr>
          <a:xfrm>
            <a:off x="987000" y="1480525"/>
            <a:ext cx="898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#model #beam_search #LM</a:t>
            </a: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7a048dcfa2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27" y="2215800"/>
            <a:ext cx="4218100" cy="44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7a048dcfa2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526" y="2248525"/>
            <a:ext cx="7175073" cy="389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048dcfa2_1_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Стратегия обучения</a:t>
            </a:r>
            <a:endParaRPr/>
          </a:p>
        </p:txBody>
      </p:sp>
      <p:sp>
        <p:nvSpPr>
          <p:cNvPr id="199" name="Google Shape;199;g7a048dcfa2_1_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Learning rate = 2e-4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Optimizer = Adam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Scheduler = Exponential (decay=0.9)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Аугментации спектрограм в частотной и временной областях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Аугментации аудио:</a:t>
            </a:r>
            <a:endParaRPr/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 нелинейный шум, временная задержка, dcshift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048dcfa2_1_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Inference</a:t>
            </a:r>
            <a:endParaRPr/>
          </a:p>
        </p:txBody>
      </p:sp>
      <p:sp>
        <p:nvSpPr>
          <p:cNvPr id="205" name="Google Shape;205;g7a048dcfa2_1_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BeamSearch</a:t>
            </a:r>
            <a:endParaRPr/>
          </a:p>
          <a:p>
            <a:pPr marL="13716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200 наиболее вероятных гипотез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KenLM</a:t>
            </a:r>
            <a:endParaRPr/>
          </a:p>
          <a:p>
            <a:pPr marL="13716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Статистическая n-gram модель</a:t>
            </a:r>
            <a:endParaRPr/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Обучена на Common Crawl (20 GB)</a:t>
            </a:r>
            <a:endParaRPr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Shallow fusion:</a:t>
            </a:r>
            <a:endParaRPr/>
          </a:p>
          <a:p>
            <a:pPr marL="13716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/>
              <a:t>Топ-20 гипотез из BeamSearch ранжируются с помощью предобученной трансформер модели (Facebook-FAIR's WMT'19)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048dcfa2_1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Результаты</a:t>
            </a:r>
            <a:endParaRPr/>
          </a:p>
        </p:txBody>
      </p:sp>
      <p:graphicFrame>
        <p:nvGraphicFramePr>
          <p:cNvPr id="211" name="Google Shape;211;g7a048dcfa2_1_43"/>
          <p:cNvGraphicFramePr/>
          <p:nvPr/>
        </p:nvGraphicFramePr>
        <p:xfrm>
          <a:off x="416050" y="2145050"/>
          <a:ext cx="11236700" cy="2947000"/>
        </p:xfrm>
        <a:graphic>
          <a:graphicData uri="http://schemas.openxmlformats.org/drawingml/2006/table">
            <a:tbl>
              <a:tblPr>
                <a:noFill/>
                <a:tableStyleId>{476EF89A-2AA2-4E4C-9C39-305FD4796078}</a:tableStyleId>
              </a:tblPr>
              <a:tblGrid>
                <a:gridCol w="280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6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Common Voice</a:t>
                      </a: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OpenSTT</a:t>
                      </a: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LibriSpeech</a:t>
                      </a:r>
                      <a:endParaRPr sz="2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Baseline</a:t>
                      </a: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34%</a:t>
                      </a: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—</a:t>
                      </a: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—</a:t>
                      </a:r>
                      <a:endParaRPr sz="2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Baseline + LM</a:t>
                      </a: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 b="1"/>
                        <a:t>29%</a:t>
                      </a:r>
                      <a:endParaRPr sz="2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82%</a:t>
                      </a: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80%</a:t>
                      </a:r>
                      <a:endParaRPr sz="2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/>
                        <a:t>Our model</a:t>
                      </a:r>
                      <a:endParaRPr sz="2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 b="1"/>
                        <a:t>29%</a:t>
                      </a:r>
                      <a:endParaRPr sz="2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 b="1"/>
                        <a:t>39%</a:t>
                      </a:r>
                      <a:endParaRPr sz="2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600" b="1"/>
                        <a:t>69%</a:t>
                      </a:r>
                      <a:endParaRPr sz="2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MVP</a:t>
            </a:r>
            <a:endParaRPr/>
          </a:p>
        </p:txBody>
      </p:sp>
      <p:sp>
        <p:nvSpPr>
          <p:cNvPr id="217" name="Google Shape;217;p10"/>
          <p:cNvSpPr txBox="1"/>
          <p:nvPr/>
        </p:nvSpPr>
        <p:spPr>
          <a:xfrm>
            <a:off x="838200" y="1335875"/>
            <a:ext cx="888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#telegram #bot #stt #can_test_on_my_phone </a:t>
            </a: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900" y="2044050"/>
            <a:ext cx="5485240" cy="2879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0"/>
          <p:cNvSpPr/>
          <p:nvPr/>
        </p:nvSpPr>
        <p:spPr>
          <a:xfrm>
            <a:off x="5825775" y="5013713"/>
            <a:ext cx="493500" cy="6930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5272725" y="5706725"/>
            <a:ext cx="1599588" cy="1021032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 u="sng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ru-RU" sz="2800" u="sng">
                <a:solidFill>
                  <a:srgbClr val="20124D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a81946ffe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Демонстрация</a:t>
            </a:r>
            <a:endParaRPr/>
          </a:p>
        </p:txBody>
      </p:sp>
      <p:sp>
        <p:nvSpPr>
          <p:cNvPr id="226" name="Google Shape;226;gca81946ffe_0_43"/>
          <p:cNvSpPr txBox="1"/>
          <p:nvPr/>
        </p:nvSpPr>
        <p:spPr>
          <a:xfrm>
            <a:off x="838200" y="1564475"/>
            <a:ext cx="888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#telegram #bot #stt #can_test_on_my_phone </a:t>
            </a: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ca81946ffe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1875"/>
            <a:ext cx="11887202" cy="4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ca81946ffe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4175" y="5735250"/>
            <a:ext cx="2750250" cy="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ca81946ffe_0_43"/>
          <p:cNvSpPr/>
          <p:nvPr/>
        </p:nvSpPr>
        <p:spPr>
          <a:xfrm>
            <a:off x="1057800" y="3279150"/>
            <a:ext cx="4002000" cy="241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gca81946ffe_0_43"/>
          <p:cNvPicPr preferRelativeResize="0"/>
          <p:nvPr/>
        </p:nvPicPr>
        <p:blipFill rotWithShape="1">
          <a:blip r:embed="rId5">
            <a:alphaModFix/>
          </a:blip>
          <a:srcRect r="7952"/>
          <a:stretch/>
        </p:blipFill>
        <p:spPr>
          <a:xfrm>
            <a:off x="1057800" y="3260200"/>
            <a:ext cx="4002001" cy="26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ca81946ffe_0_43"/>
          <p:cNvPicPr preferRelativeResize="0"/>
          <p:nvPr/>
        </p:nvPicPr>
        <p:blipFill rotWithShape="1">
          <a:blip r:embed="rId6">
            <a:alphaModFix/>
          </a:blip>
          <a:srcRect l="5356" r="4317"/>
          <a:stretch/>
        </p:blipFill>
        <p:spPr>
          <a:xfrm>
            <a:off x="8374175" y="3502275"/>
            <a:ext cx="2750250" cy="21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a048dcfa2_0_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Код</a:t>
            </a:r>
            <a:endParaRPr/>
          </a:p>
        </p:txBody>
      </p:sp>
      <p:sp>
        <p:nvSpPr>
          <p:cNvPr id="237" name="Google Shape;237;g7a048dcfa2_0_35"/>
          <p:cNvSpPr txBox="1">
            <a:spLocks noGrp="1"/>
          </p:cNvSpPr>
          <p:nvPr>
            <p:ph type="body" idx="1"/>
          </p:nvPr>
        </p:nvSpPr>
        <p:spPr>
          <a:xfrm>
            <a:off x="838200" y="2282825"/>
            <a:ext cx="10515600" cy="391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Реализованы модули —&gt; </a:t>
            </a:r>
            <a:r>
              <a:rPr lang="ru-RU" u="sng">
                <a:solidFill>
                  <a:srgbClr val="20124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</a:t>
            </a:r>
            <a:r>
              <a:rPr lang="ru-RU">
                <a:solidFill>
                  <a:srgbClr val="20124D"/>
                </a:solidFill>
              </a:rPr>
              <a:t>:</a:t>
            </a:r>
            <a:endParaRPr>
              <a:solidFill>
                <a:srgbClr val="20124D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 b="1"/>
              <a:t>datasets</a:t>
            </a:r>
            <a:r>
              <a:rPr lang="ru-RU"/>
              <a:t> — реализация датасета аудиофайлов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b="1"/>
              <a:t>audio_utils</a:t>
            </a:r>
            <a:r>
              <a:rPr lang="ru-RU"/>
              <a:t> — аугментация аудио и спектрограмм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b="1"/>
              <a:t>decoding</a:t>
            </a:r>
            <a:r>
              <a:rPr lang="ru-RU"/>
              <a:t> — beam search и greedy decoding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b="1"/>
              <a:t>deepspeech</a:t>
            </a:r>
            <a:r>
              <a:rPr lang="ru-RU"/>
              <a:t> — реализация модели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b="1"/>
              <a:t>logging</a:t>
            </a:r>
            <a:r>
              <a:rPr lang="ru-RU"/>
              <a:t> — логгер процесса обучения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b="1"/>
              <a:t>optimization</a:t>
            </a:r>
            <a:r>
              <a:rPr lang="ru-RU"/>
              <a:t> — train loop и метрики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b="1"/>
              <a:t>inference</a:t>
            </a:r>
            <a:r>
              <a:rPr lang="ru-RU"/>
              <a:t> — api для инференса модели</a:t>
            </a:r>
            <a:endParaRPr/>
          </a:p>
        </p:txBody>
      </p:sp>
      <p:sp>
        <p:nvSpPr>
          <p:cNvPr id="238" name="Google Shape;238;g7a048dcfa2_0_35"/>
          <p:cNvSpPr txBox="1"/>
          <p:nvPr/>
        </p:nvSpPr>
        <p:spPr>
          <a:xfrm>
            <a:off x="838200" y="1451800"/>
            <a:ext cx="1033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#code #ipynb #dataset #tensorboard #decode</a:t>
            </a:r>
            <a:endParaRPr/>
          </a:p>
        </p:txBody>
      </p:sp>
      <p:pic>
        <p:nvPicPr>
          <p:cNvPr id="239" name="Google Shape;239;g7a048dcfa2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1751" y="0"/>
            <a:ext cx="4580250" cy="277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l="3051" r="3051"/>
          <a:stretch/>
        </p:blipFill>
        <p:spPr>
          <a:xfrm>
            <a:off x="935133" y="3842750"/>
            <a:ext cx="1741200" cy="185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8313" y="3871106"/>
            <a:ext cx="1797600" cy="179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-20912" y="5849461"/>
            <a:ext cx="36531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Helvetica Neue"/>
              <a:buNone/>
            </a:pPr>
            <a:r>
              <a:rPr lang="ru-RU" sz="2400" b="1">
                <a:latin typeface="Calibri"/>
                <a:ea typeface="Calibri"/>
                <a:cs typeface="Calibri"/>
                <a:sym typeface="Calibri"/>
              </a:rPr>
              <a:t>      Максим Находнов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2970601" y="5849460"/>
            <a:ext cx="36531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Helvetica Neue"/>
              <a:buNone/>
            </a:pPr>
            <a:r>
              <a:rPr lang="ru-RU" sz="2400" b="1">
                <a:latin typeface="Calibri"/>
                <a:ea typeface="Calibri"/>
                <a:cs typeface="Calibri"/>
                <a:sym typeface="Calibri"/>
              </a:rPr>
              <a:t>Полина Таранцова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2213" y="3871093"/>
            <a:ext cx="1797600" cy="179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5910701" y="5849448"/>
            <a:ext cx="36531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Helvetica Neue"/>
              <a:buNone/>
            </a:pPr>
            <a:r>
              <a:rPr lang="ru-RU" sz="2400" b="1">
                <a:latin typeface="Calibri"/>
                <a:ea typeface="Calibri"/>
                <a:cs typeface="Calibri"/>
                <a:sym typeface="Calibri"/>
              </a:rPr>
              <a:t>Оля Коломытцева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7513" y="3842743"/>
            <a:ext cx="1797600" cy="179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8788401" y="5849448"/>
            <a:ext cx="36531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Helvetica Neue"/>
              <a:buNone/>
            </a:pPr>
            <a:r>
              <a:rPr lang="ru-RU" sz="2400" b="1">
                <a:latin typeface="Calibri"/>
                <a:ea typeface="Calibri"/>
                <a:cs typeface="Calibri"/>
                <a:sym typeface="Calibri"/>
              </a:rPr>
              <a:t>Саша Николаев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7">
            <a:alphaModFix/>
          </a:blip>
          <a:srcRect l="3051" r="3051"/>
          <a:stretch/>
        </p:blipFill>
        <p:spPr>
          <a:xfrm>
            <a:off x="935121" y="1577975"/>
            <a:ext cx="1741200" cy="1854300"/>
          </a:xfrm>
          <a:prstGeom prst="ellipse">
            <a:avLst/>
          </a:prstGeom>
          <a:noFill/>
          <a:ln w="28575" cap="flat" cmpd="sng">
            <a:solidFill>
              <a:srgbClr val="3C78D8"/>
            </a:solidFill>
            <a:prstDash val="lgDash"/>
            <a:round/>
            <a:headEnd type="none" w="sm" len="sm"/>
            <a:tailEnd type="none" w="sm" len="sm"/>
          </a:ln>
        </p:spPr>
      </p:pic>
      <p:sp>
        <p:nvSpPr>
          <p:cNvPr id="99" name="Google Shape;99;p2"/>
          <p:cNvSpPr txBox="1"/>
          <p:nvPr/>
        </p:nvSpPr>
        <p:spPr>
          <a:xfrm>
            <a:off x="2843100" y="1577975"/>
            <a:ext cx="6278100" cy="18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2400" b="1">
                <a:latin typeface="Calibri"/>
                <a:ea typeface="Calibri"/>
                <a:cs typeface="Calibri"/>
                <a:sym typeface="Calibri"/>
              </a:rPr>
              <a:t>Екатерина</a:t>
            </a:r>
            <a:r>
              <a:rPr lang="ru-RU"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400" b="1">
                <a:latin typeface="Calibri"/>
                <a:ea typeface="Calibri"/>
                <a:cs typeface="Calibri"/>
                <a:sym typeface="Calibri"/>
              </a:rPr>
              <a:t>Чуйкова</a:t>
            </a:r>
            <a:endParaRPr sz="2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800">
                <a:solidFill>
                  <a:srgbClr val="2E2F33"/>
                </a:solidFill>
                <a:latin typeface="Calibri"/>
                <a:ea typeface="Calibri"/>
                <a:cs typeface="Calibri"/>
                <a:sym typeface="Calibri"/>
              </a:rPr>
              <a:t>Ментор</a:t>
            </a:r>
            <a:endParaRPr sz="1800">
              <a:solidFill>
                <a:srgbClr val="2E2F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Helvetica Neue"/>
              <a:buNone/>
            </a:pPr>
            <a:r>
              <a:rPr lang="ru-RU" sz="1800">
                <a:solidFill>
                  <a:srgbClr val="2E2F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1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990600" y="288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Наша команда</a:t>
            </a: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8">
            <a:alphaModFix/>
          </a:blip>
          <a:srcRect t="661" b="661"/>
          <a:stretch/>
        </p:blipFill>
        <p:spPr>
          <a:xfrm>
            <a:off x="9487513" y="829706"/>
            <a:ext cx="1797600" cy="179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 txBox="1">
            <a:spLocks noGrp="1"/>
          </p:cNvSpPr>
          <p:nvPr>
            <p:ph type="title"/>
          </p:nvPr>
        </p:nvSpPr>
        <p:spPr>
          <a:xfrm>
            <a:off x="838200" y="110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Что дальше</a:t>
            </a:r>
            <a:endParaRPr/>
          </a:p>
        </p:txBody>
      </p:sp>
      <p:sp>
        <p:nvSpPr>
          <p:cNvPr id="245" name="Google Shape;245;p12"/>
          <p:cNvSpPr txBox="1">
            <a:spLocks noGrp="1"/>
          </p:cNvSpPr>
          <p:nvPr>
            <p:ph type="body" idx="1"/>
          </p:nvPr>
        </p:nvSpPr>
        <p:spPr>
          <a:xfrm>
            <a:off x="838200" y="1734900"/>
            <a:ext cx="6701100" cy="20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Для улучшения качества модели можно:</a:t>
            </a:r>
            <a:endParaRPr/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Добавить больше обучающих данных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Лучше подобрать стратегию обучения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Использовать больше аугментаций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ru-RU" sz="2400"/>
              <a:t>Усложнить архитектуру модели</a:t>
            </a:r>
            <a:endParaRPr/>
          </a:p>
        </p:txBody>
      </p:sp>
      <p:sp>
        <p:nvSpPr>
          <p:cNvPr id="246" name="Google Shape;246;p12"/>
          <p:cNvSpPr txBox="1"/>
          <p:nvPr/>
        </p:nvSpPr>
        <p:spPr>
          <a:xfrm>
            <a:off x="838200" y="3572150"/>
            <a:ext cx="9311100" cy="47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Полезные продукты: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Замена голосового сообщения на текстового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Делать субтитры к видео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Делать караоке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Добавить модель перевода с русского языка на английский, чтобы общаться с иностранцами, не зная английский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2"/>
          <p:cNvPicPr preferRelativeResize="0"/>
          <p:nvPr/>
        </p:nvPicPr>
        <p:blipFill rotWithShape="1">
          <a:blip r:embed="rId3">
            <a:alphaModFix/>
          </a:blip>
          <a:srcRect b="5249"/>
          <a:stretch/>
        </p:blipFill>
        <p:spPr>
          <a:xfrm>
            <a:off x="7750425" y="0"/>
            <a:ext cx="4441577" cy="27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2"/>
          <p:cNvSpPr txBox="1"/>
          <p:nvPr/>
        </p:nvSpPr>
        <p:spPr>
          <a:xfrm>
            <a:off x="838200" y="1119300"/>
            <a:ext cx="6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#more_data #augmentations #model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Выводы</a:t>
            </a:r>
            <a:endParaRPr/>
          </a:p>
        </p:txBody>
      </p:sp>
      <p:sp>
        <p:nvSpPr>
          <p:cNvPr id="254" name="Google Shape;254;p13"/>
          <p:cNvSpPr txBox="1"/>
          <p:nvPr/>
        </p:nvSpPr>
        <p:spPr>
          <a:xfrm>
            <a:off x="838200" y="2141275"/>
            <a:ext cx="107853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Кататься  на амазоновских тачках - круто!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Каждый член команды реализовал архитектуру Deepspeech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Обучили классную модель на большом количестве данных и научились решать задачу speech2text, изучили основные подходы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Научились работать с аудио: предобрабатывать, считать спектрограммы, аугментировать аудио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Освоили работу с докером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Провели эксперименты с аугментацией, языковой моделью, beamsearch, разными датасетами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025" y="-8875"/>
            <a:ext cx="3988975" cy="24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3"/>
          <p:cNvSpPr txBox="1"/>
          <p:nvPr/>
        </p:nvSpPr>
        <p:spPr>
          <a:xfrm>
            <a:off x="838200" y="1449475"/>
            <a:ext cx="654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#conclusion #amazon #speech2text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048dcfa2_1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Обзор работ в этой области</a:t>
            </a:r>
            <a:endParaRPr/>
          </a:p>
        </p:txBody>
      </p:sp>
      <p:sp>
        <p:nvSpPr>
          <p:cNvPr id="262" name="Google Shape;262;g7a048dcfa2_1_24"/>
          <p:cNvSpPr txBox="1">
            <a:spLocks noGrp="1"/>
          </p:cNvSpPr>
          <p:nvPr>
            <p:ph type="body" idx="1"/>
          </p:nvPr>
        </p:nvSpPr>
        <p:spPr>
          <a:xfrm>
            <a:off x="838200" y="14667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i="1">
                <a:solidFill>
                  <a:schemeClr val="accent1"/>
                </a:solidFill>
              </a:rPr>
              <a:t>#scientific_staff #feel_smart #i_read_books #scientist</a:t>
            </a:r>
            <a:endParaRPr i="1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Deep Speech 2: End-to-End Speech Recognition in English and Mandarin</a:t>
            </a:r>
            <a:r>
              <a:rPr lang="ru-RU">
                <a:uFill>
                  <a:noFill/>
                </a:uFill>
                <a:hlinkClick r:id="rId3"/>
              </a:rPr>
              <a:t> </a:t>
            </a:r>
            <a:r>
              <a:rPr lang="ru-RU" u="sng">
                <a:solidFill>
                  <a:srgbClr val="20124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u="sng">
              <a:solidFill>
                <a:srgbClr val="20124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First-Pass Large Vocabulary Continuous Speech Recognition using Bi-Directional Recurrent DNNs</a:t>
            </a:r>
            <a:r>
              <a:rPr lang="ru-RU">
                <a:solidFill>
                  <a:srgbClr val="20124D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u="sng">
                <a:solidFill>
                  <a:srgbClr val="20124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u="sng">
              <a:solidFill>
                <a:srgbClr val="20124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SpecAugment: A Simple Data Augmentation Method for Automatic Speech Recognition</a:t>
            </a:r>
            <a:r>
              <a:rPr lang="ru-RU">
                <a:uFill>
                  <a:noFill/>
                </a:uFill>
                <a:hlinkClick r:id="rId5"/>
              </a:rPr>
              <a:t> </a:t>
            </a:r>
            <a:r>
              <a:rPr lang="ru-RU" u="sng">
                <a:solidFill>
                  <a:srgbClr val="20124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u="sng">
              <a:solidFill>
                <a:srgbClr val="20124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On Using Monolingual Corpora in Neural Machine Translation</a:t>
            </a:r>
            <a:r>
              <a:rPr lang="ru-RU">
                <a:uFill>
                  <a:noFill/>
                </a:uFill>
                <a:hlinkClick r:id="rId6"/>
              </a:rPr>
              <a:t> </a:t>
            </a:r>
            <a:r>
              <a:rPr lang="ru-RU" u="sng">
                <a:solidFill>
                  <a:srgbClr val="20124D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>
              <a:solidFill>
                <a:srgbClr val="20124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Char char="●"/>
            </a:pPr>
            <a:r>
              <a:rPr lang="ru-RU"/>
              <a:t>Facebook FAIR's WMT19 News Translation Task Submission </a:t>
            </a:r>
            <a:r>
              <a:rPr lang="ru-RU">
                <a:uFill>
                  <a:noFill/>
                </a:uFill>
                <a:hlinkClick r:id="rId7"/>
              </a:rPr>
              <a:t>[5]</a:t>
            </a:r>
            <a:endParaRPr b="1">
              <a:solidFill>
                <a:srgbClr val="20124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800"/>
              <a:buChar char="●"/>
            </a:pPr>
            <a:r>
              <a:rPr lang="ru-RU"/>
              <a:t>LONG SHORT-TERM MEMORY </a:t>
            </a:r>
            <a:r>
              <a:rPr lang="ru-RU">
                <a:uFill>
                  <a:noFill/>
                </a:uFill>
                <a:hlinkClick r:id="rId8"/>
              </a:rPr>
              <a:t>[6]</a:t>
            </a:r>
            <a:endParaRPr b="1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/>
          <p:nvPr/>
        </p:nvSpPr>
        <p:spPr>
          <a:xfrm>
            <a:off x="838200" y="2309338"/>
            <a:ext cx="10515600" cy="244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Вопросы?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Задача</a:t>
            </a:r>
            <a:endParaRPr/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t="24110"/>
          <a:stretch/>
        </p:blipFill>
        <p:spPr>
          <a:xfrm>
            <a:off x="838200" y="3153450"/>
            <a:ext cx="10515599" cy="301988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486725"/>
            <a:ext cx="10515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>
                <a:solidFill>
                  <a:schemeClr val="accent1"/>
                </a:solidFill>
              </a:rPr>
              <a:t>#stt #russian #speech #text #nlp #deeplearning #ai #state-of-the-art</a:t>
            </a:r>
            <a:endParaRPr i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>
                <a:solidFill>
                  <a:schemeClr val="accent1"/>
                </a:solidFill>
              </a:rPr>
              <a:t>#commonvoice #openstt 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38200" y="2294925"/>
            <a:ext cx="996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Speech-to-Text распознавание русской речи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Тип задачи</a:t>
            </a:r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838200" y="1517250"/>
            <a:ext cx="105156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i="1">
                <a:solidFill>
                  <a:schemeClr val="accent1"/>
                </a:solidFill>
              </a:rPr>
              <a:t>#supervised_learning #end-to-end #sequence-to-sequence</a:t>
            </a:r>
            <a:endParaRPr i="1">
              <a:solidFill>
                <a:schemeClr val="accent1"/>
              </a:solidFill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36600"/>
            <a:ext cx="10904276" cy="3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2844825" y="5663950"/>
            <a:ext cx="6090000" cy="885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/>
              <a:t>Кредитный лимит</a:t>
            </a:r>
            <a:endParaRPr sz="2800"/>
          </a:p>
        </p:txBody>
      </p:sp>
      <p:sp>
        <p:nvSpPr>
          <p:cNvPr id="118" name="Google Shape;118;p4"/>
          <p:cNvSpPr/>
          <p:nvPr/>
        </p:nvSpPr>
        <p:spPr>
          <a:xfrm>
            <a:off x="5643075" y="4894675"/>
            <a:ext cx="493500" cy="6930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Метрика качества</a:t>
            </a:r>
            <a:endParaRPr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18392"/>
            <a:ext cx="3497958" cy="30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158" y="2894588"/>
            <a:ext cx="6630695" cy="2939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 txBox="1"/>
          <p:nvPr/>
        </p:nvSpPr>
        <p:spPr>
          <a:xfrm>
            <a:off x="838200" y="1325225"/>
            <a:ext cx="9193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#wer #word #error #rate #swap #delete #insert #nwords</a:t>
            </a: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838200" y="1845575"/>
            <a:ext cx="919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Основная метрика speech2text - WER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Датасет</a:t>
            </a:r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838200" y="1446900"/>
            <a:ext cx="11124300" cy="51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i="1">
                <a:solidFill>
                  <a:schemeClr val="accent1"/>
                </a:solidFill>
              </a:rPr>
              <a:t>#data #datascience #speech&amp;texts_makethebest</a:t>
            </a:r>
            <a:endParaRPr i="1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Наборы данных: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u="sng">
                <a:solidFill>
                  <a:schemeClr val="hlink"/>
                </a:solidFill>
                <a:hlinkClick r:id="rId3"/>
              </a:rPr>
              <a:t>Common Voice</a:t>
            </a:r>
            <a:r>
              <a:rPr lang="ru-RU"/>
              <a:t> (4 GB)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u="sng">
                <a:solidFill>
                  <a:schemeClr val="hlink"/>
                </a:solidFill>
                <a:hlinkClick r:id="rId4"/>
              </a:rPr>
              <a:t>Russian LibriSpeech</a:t>
            </a:r>
            <a:r>
              <a:rPr lang="ru-RU"/>
              <a:t> (9 GB)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u="sng">
                <a:solidFill>
                  <a:schemeClr val="hlink"/>
                </a:solidFill>
                <a:hlinkClick r:id="rId5"/>
              </a:rPr>
              <a:t>OpenSTT</a:t>
            </a:r>
            <a:r>
              <a:rPr lang="ru-RU"/>
              <a:t> (40 GB radio + 40 GB audiobooks)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Итоговая выборка: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sz="2500"/>
              <a:t>Train: 1.3kk аудиозаписей длиной 1730 часов</a:t>
            </a:r>
            <a:endParaRPr sz="25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ru-RU" sz="2500"/>
              <a:t>Test: 23k аудиозаписей длиной 33 часа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Анализ и обработка исходных данных</a:t>
            </a: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838200" y="2107250"/>
            <a:ext cx="10515600" cy="3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Единая частота звука - 8000 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Максимальная длина аудио - 10 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Модель обучается на мел-спектрограммах</a:t>
            </a:r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838200" y="1415450"/>
            <a:ext cx="996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#log #mel #spectro #sample_rate</a:t>
            </a:r>
            <a:endParaRPr i="1">
              <a:solidFill>
                <a:schemeClr val="accent1"/>
              </a:solidFill>
            </a:endParaRPr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t="50033" b="8002"/>
          <a:stretch/>
        </p:blipFill>
        <p:spPr>
          <a:xfrm>
            <a:off x="4610925" y="5058775"/>
            <a:ext cx="7463600" cy="153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 b="48296"/>
          <a:stretch/>
        </p:blipFill>
        <p:spPr>
          <a:xfrm>
            <a:off x="4598775" y="3497237"/>
            <a:ext cx="7463600" cy="189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775" y="3550325"/>
            <a:ext cx="2292801" cy="275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Модель - DeepSpeech2</a:t>
            </a:r>
            <a:endParaRPr/>
          </a:p>
        </p:txBody>
      </p:sp>
      <p:sp>
        <p:nvSpPr>
          <p:cNvPr id="149" name="Google Shape;149;p9"/>
          <p:cNvSpPr txBox="1"/>
          <p:nvPr/>
        </p:nvSpPr>
        <p:spPr>
          <a:xfrm>
            <a:off x="838200" y="1595750"/>
            <a:ext cx="9150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strike="sngStrike">
                <a:latin typeface="Calibri"/>
                <a:ea typeface="Calibri"/>
                <a:cs typeface="Calibri"/>
                <a:sym typeface="Calibri"/>
              </a:rPr>
              <a:t>Катя подготовила рыбу с такой архитектурой</a:t>
            </a:r>
            <a:endParaRPr sz="2600" strike="sngStrike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133197"/>
            <a:ext cx="392200" cy="38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/>
          <p:nvPr/>
        </p:nvSpPr>
        <p:spPr>
          <a:xfrm>
            <a:off x="1230400" y="2072563"/>
            <a:ext cx="9150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Оптимальна по времени обучения и качеству распознавания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Достаточно проста в понимании и реализации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838188" y="1115875"/>
            <a:ext cx="1124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#model #deepspeech2 #loss #train</a:t>
            </a: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123" y="3057775"/>
            <a:ext cx="9892164" cy="36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2595485"/>
            <a:ext cx="392200" cy="381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a048dcfa2_0_9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 - DeepSpeech2</a:t>
            </a:r>
            <a:endParaRPr/>
          </a:p>
        </p:txBody>
      </p:sp>
      <p:sp>
        <p:nvSpPr>
          <p:cNvPr id="160" name="Google Shape;160;g7a048dcfa2_0_9"/>
          <p:cNvSpPr txBox="1">
            <a:spLocks noGrp="1"/>
          </p:cNvSpPr>
          <p:nvPr>
            <p:ph type="body" idx="1"/>
          </p:nvPr>
        </p:nvSpPr>
        <p:spPr>
          <a:xfrm>
            <a:off x="838200" y="1932350"/>
            <a:ext cx="81903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Параметры модели: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64 мел-фильтра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2 слоя сверток с BatchNorm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Bidirectional LSTM с 4 слоями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Размерность входа LSTM - 512</a:t>
            </a:r>
            <a:endParaRPr/>
          </a:p>
        </p:txBody>
      </p:sp>
      <p:pic>
        <p:nvPicPr>
          <p:cNvPr id="161" name="Google Shape;161;g7a048dcfa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413" y="6275"/>
            <a:ext cx="20937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7a048dcfa2_0_9"/>
          <p:cNvSpPr txBox="1"/>
          <p:nvPr/>
        </p:nvSpPr>
        <p:spPr>
          <a:xfrm>
            <a:off x="838200" y="1240550"/>
            <a:ext cx="1078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#model #deepspeech2 #loss #train</a:t>
            </a:r>
            <a:endParaRPr sz="2800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683</Words>
  <Application>Microsoft Office PowerPoint</Application>
  <PresentationFormat>Широкоэкранный</PresentationFormat>
  <Paragraphs>140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Helvetica Neue</vt:lpstr>
      <vt:lpstr>Тема Office</vt:lpstr>
      <vt:lpstr>Sirius Speech-to-Text</vt:lpstr>
      <vt:lpstr>Наша команда</vt:lpstr>
      <vt:lpstr>Задача</vt:lpstr>
      <vt:lpstr>Тип задачи</vt:lpstr>
      <vt:lpstr>Метрика качества</vt:lpstr>
      <vt:lpstr>Датасет</vt:lpstr>
      <vt:lpstr>Анализ и обработка исходных данных</vt:lpstr>
      <vt:lpstr>Модель - DeepSpeech2</vt:lpstr>
      <vt:lpstr>Модель - DeepSpeech2</vt:lpstr>
      <vt:lpstr>Spectrogram Augmentations</vt:lpstr>
      <vt:lpstr>Audio Augmentations</vt:lpstr>
      <vt:lpstr>Модель: Beam Search</vt:lpstr>
      <vt:lpstr>Модель: Beam Search + LM</vt:lpstr>
      <vt:lpstr>Стратегия обучения</vt:lpstr>
      <vt:lpstr>Inference</vt:lpstr>
      <vt:lpstr>Результаты</vt:lpstr>
      <vt:lpstr>MVP</vt:lpstr>
      <vt:lpstr>Демонстрация</vt:lpstr>
      <vt:lpstr>Код</vt:lpstr>
      <vt:lpstr>Что дальше</vt:lpstr>
      <vt:lpstr>Выводы</vt:lpstr>
      <vt:lpstr>Обзор работ в этой области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Sirius Speech-to-Text</dc:title>
  <dc:creator>Melnikov Andrey</dc:creator>
  <cp:lastModifiedBy>Максим Находнов</cp:lastModifiedBy>
  <cp:revision>1</cp:revision>
  <dcterms:created xsi:type="dcterms:W3CDTF">2021-03-24T07:38:24Z</dcterms:created>
  <dcterms:modified xsi:type="dcterms:W3CDTF">2021-03-25T13:50:52Z</dcterms:modified>
</cp:coreProperties>
</file>